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332" r:id="rId5"/>
    <p:sldId id="452" r:id="rId6"/>
    <p:sldId id="544" r:id="rId7"/>
    <p:sldId id="545" r:id="rId8"/>
    <p:sldId id="546" r:id="rId9"/>
    <p:sldId id="547" r:id="rId10"/>
    <p:sldId id="548" r:id="rId11"/>
    <p:sldId id="498" r:id="rId12"/>
    <p:sldId id="499" r:id="rId13"/>
    <p:sldId id="549" r:id="rId14"/>
    <p:sldId id="550" r:id="rId15"/>
    <p:sldId id="551" r:id="rId16"/>
    <p:sldId id="552" r:id="rId17"/>
    <p:sldId id="553" r:id="rId18"/>
    <p:sldId id="585" r:id="rId19"/>
    <p:sldId id="586" r:id="rId20"/>
    <p:sldId id="423" r:id="rId21"/>
    <p:sldId id="272" r:id="rId22"/>
  </p:sldIdLst>
  <p:sldSz cx="24384000" cy="13716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OCRB" panose="020B0609020202020204" pitchFamily="49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ExtraBold" panose="020B0906030804020204" pitchFamily="34" charset="0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italic r:id="rId34"/>
    </p:embeddedFont>
    <p:embeddedFont>
      <p:font typeface="Open Sans Semibold" panose="020B0706030804020204" pitchFamily="34" charset="0"/>
      <p:regular r:id="rId35"/>
      <p:bold r:id="rId36"/>
      <p:italic r:id="rId37"/>
      <p:boldItalic r:id="rId3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E5E5E"/>
    <a:srgbClr val="93D14E"/>
    <a:srgbClr val="314F93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titani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Session 11-12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364D46-D4D0-C997-DCC0-4EFB08C13E82}"/>
                  </a:ext>
                </a:extLst>
              </p:cNvPr>
              <p:cNvSpPr txBox="1"/>
              <p:nvPr/>
            </p:nvSpPr>
            <p:spPr>
              <a:xfrm>
                <a:off x="2390244" y="2800112"/>
                <a:ext cx="21860405" cy="51103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We want to classify an insect we have found. Its antennae are 3 units long. How can we classify it?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ID" sz="40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We can just ask ourselves, give the distributions of antennae lengths we have seen, is it more probable that our insect is a </a:t>
                </a:r>
                <a:r>
                  <a:rPr lang="en-US" sz="4000" dirty="0">
                    <a:solidFill>
                      <a:srgbClr val="FF0000"/>
                    </a:solidFill>
                  </a:rPr>
                  <a:t>Grasshopper</a:t>
                </a: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 or a </a:t>
                </a:r>
                <a:r>
                  <a:rPr lang="en-US" sz="4000" dirty="0">
                    <a:solidFill>
                      <a:srgbClr val="00B0F0"/>
                    </a:solidFill>
                  </a:rPr>
                  <a:t>Katydid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sz="40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chemeClr val="bg2">
                        <a:lumMod val="10000"/>
                      </a:schemeClr>
                    </a:solidFill>
                  </a:rPr>
                  <a:t>There is a formal way to discuss the most probable classification:</a:t>
                </a:r>
              </a:p>
              <a:p>
                <a:pPr algn="just"/>
                <a:r>
                  <a:rPr lang="en-US" sz="4000" b="0" dirty="0">
                    <a:solidFill>
                      <a:schemeClr val="bg2">
                        <a:lumMod val="1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ID" sz="4000" dirty="0">
                    <a:solidFill>
                      <a:schemeClr val="bg2">
                        <a:lumMod val="10000"/>
                      </a:schemeClr>
                    </a:solidFill>
                  </a:rPr>
                  <a:t>  which </a:t>
                </a:r>
                <a:r>
                  <a:rPr lang="en-US" sz="4000" dirty="0">
                    <a:solidFill>
                      <a:schemeClr val="tx1">
                        <a:lumMod val="50000"/>
                      </a:schemeClr>
                    </a:solidFill>
                  </a:rPr>
                  <a:t>probability of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tx1">
                        <a:lumMod val="50000"/>
                      </a:schemeClr>
                    </a:solidFill>
                  </a:rPr>
                  <a:t> , given that we have observed d</a:t>
                </a:r>
                <a:endParaRPr lang="en-ID" sz="40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364D46-D4D0-C997-DCC0-4EFB08C1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44" y="2800112"/>
                <a:ext cx="21860405" cy="5110373"/>
              </a:xfrm>
              <a:prstGeom prst="rect">
                <a:avLst/>
              </a:prstGeom>
              <a:blipFill>
                <a:blip r:embed="rId2"/>
                <a:stretch>
                  <a:fillRect l="-892" t="-2265" r="-1004" b="-30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D48643-8B2C-C2BA-5BDA-2CBD8F2F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86" y="8233543"/>
            <a:ext cx="12153900" cy="53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457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That was a visual intuition for a simple case of the Bayes classifier, also called:</a:t>
            </a:r>
          </a:p>
          <a:p>
            <a:pPr marL="2976563" lvl="2" indent="-9144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Idiot Bayes</a:t>
            </a:r>
          </a:p>
          <a:p>
            <a:pPr marL="2976563" lvl="2" indent="-9144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Naïve Bayes</a:t>
            </a:r>
          </a:p>
          <a:p>
            <a:pPr marL="2976563" lvl="2" indent="-9144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Simple Bayes</a:t>
            </a:r>
          </a:p>
          <a:p>
            <a:pPr marL="2976563" lvl="2" indent="-9144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773238" indent="-9144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basic idea of Naïve Bayes:  Find out the </a:t>
            </a:r>
            <a:r>
              <a:rPr lang="en-US" sz="4000" b="1" dirty="0">
                <a:solidFill>
                  <a:srgbClr val="0070C0"/>
                </a:solidFill>
                <a:latin typeface="+mj-lt"/>
              </a:rPr>
              <a:t>probability of the previously unseen instance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belonging to each class, then simply </a:t>
            </a:r>
            <a:r>
              <a:rPr lang="en-US" sz="4000" b="1" dirty="0">
                <a:solidFill>
                  <a:srgbClr val="0070C0"/>
                </a:solidFill>
                <a:latin typeface="+mj-lt"/>
              </a:rPr>
              <a:t>pick the most probable class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0493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</p:spPr>
            <p:txBody>
              <a:bodyPr>
                <a:normAutofit/>
              </a:bodyPr>
              <a:lstStyle/>
              <a:p>
                <a:pPr marL="1773238" indent="-914400" algn="just"/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Bayesian classifiers use Bayes Theorem:</a:t>
                </a:r>
              </a:p>
              <a:p>
                <a:pPr marL="858838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976563" lvl="2" indent="-9144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probability of instance d being in class c</a:t>
                </a:r>
              </a:p>
              <a:p>
                <a:pPr marL="2976563" lvl="2" indent="-9144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probability of generating instance d given in class c (We can imagine that being in class </a:t>
                </a:r>
                <a:r>
                  <a:rPr lang="en-US" sz="4000" dirty="0" err="1">
                    <a:solidFill>
                      <a:schemeClr val="tx1"/>
                    </a:solidFill>
                    <a:latin typeface="+mj-lt"/>
                  </a:rPr>
                  <a:t>cj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, causes you to have feature d with some probability)</a:t>
                </a:r>
              </a:p>
              <a:p>
                <a:pPr marL="2976563" lvl="2" indent="-9144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= probability of occurrence of class</a:t>
                </a:r>
              </a:p>
              <a:p>
                <a:pPr marL="2976563" lvl="2" indent="-9144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= probability of instance d occurring</a:t>
                </a:r>
              </a:p>
              <a:p>
                <a:pPr marL="2976563" lvl="2" indent="-914400" algn="just">
                  <a:spcBef>
                    <a:spcPts val="1200"/>
                  </a:spcBef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2976563" lvl="2" indent="-914400" algn="just">
                  <a:spcBef>
                    <a:spcPts val="1200"/>
                  </a:spcBef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773238" indent="-9144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The basic idea of Naïve Bayes:  Find out the </a:t>
                </a:r>
                <a:r>
                  <a:rPr lang="en-US" sz="4000" b="1" dirty="0">
                    <a:solidFill>
                      <a:srgbClr val="0070C0"/>
                    </a:solidFill>
                    <a:latin typeface="+mj-lt"/>
                  </a:rPr>
                  <a:t>probability of the previously unseen instance 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belonging to each class, then simply </a:t>
                </a:r>
                <a:r>
                  <a:rPr lang="en-US" sz="4000" b="1" dirty="0">
                    <a:solidFill>
                      <a:srgbClr val="0070C0"/>
                    </a:solidFill>
                    <a:latin typeface="+mj-lt"/>
                  </a:rPr>
                  <a:t>pick the most probable class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3380929" cy="11158019"/>
              </a:xfrm>
              <a:blipFill>
                <a:blip r:embed="rId2"/>
                <a:stretch>
                  <a:fillRect t="-3279" r="-10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7832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1"/>
                <a:ext cx="23556008" cy="3995220"/>
              </a:xfrm>
            </p:spPr>
            <p:txBody>
              <a:bodyPr>
                <a:normAutofit/>
              </a:bodyPr>
              <a:lstStyle/>
              <a:p>
                <a:pPr marL="858838" indent="0" algn="just">
                  <a:buNone/>
                </a:pPr>
                <a:r>
                  <a:rPr lang="en-US" sz="2800" dirty="0">
                    <a:latin typeface="+mj-lt"/>
                  </a:rPr>
                  <a:t>Assume that we have two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=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male</a:t>
                </a:r>
                <a:r>
                  <a:rPr lang="en-US" sz="2800" dirty="0"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</a:rPr>
                  <a:t> = </a:t>
                </a:r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female</a:t>
                </a:r>
                <a:r>
                  <a:rPr lang="en-US" sz="2800" dirty="0">
                    <a:latin typeface="+mj-lt"/>
                  </a:rPr>
                  <a:t>. We have a person whose sex we do not know, say “drew” 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+mj-lt"/>
                  </a:rPr>
                  <a:t>. Classifying drew as male or female is equivalent to asking is it more probable that drew is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male</a:t>
                </a:r>
                <a:r>
                  <a:rPr lang="en-US" sz="2800" dirty="0">
                    <a:latin typeface="+mj-lt"/>
                  </a:rPr>
                  <a:t> or </a:t>
                </a:r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female</a:t>
                </a:r>
                <a:r>
                  <a:rPr lang="en-US" sz="2800" dirty="0">
                    <a:latin typeface="+mj-lt"/>
                  </a:rPr>
                  <a:t>, </a:t>
                </a:r>
                <a:r>
                  <a:rPr lang="en-US" sz="2800" dirty="0" err="1">
                    <a:latin typeface="+mj-lt"/>
                  </a:rPr>
                  <a:t>I.e</a:t>
                </a:r>
                <a:r>
                  <a:rPr lang="en-US" sz="2800" dirty="0">
                    <a:latin typeface="+mj-lt"/>
                  </a:rPr>
                  <a:t> which is greater p(male | drew) or p(female | drew)</a:t>
                </a: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1"/>
                <a:ext cx="23556008" cy="3995220"/>
              </a:xfrm>
              <a:blipFill>
                <a:blip r:embed="rId2"/>
                <a:stretch>
                  <a:fillRect t="-1527" r="-67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670944F-B862-94B5-74FA-6F159AEF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58" y="4254782"/>
            <a:ext cx="15131583" cy="52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109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80314" y="2557981"/>
            <a:ext cx="18241736" cy="3995220"/>
          </a:xfrm>
        </p:spPr>
        <p:txBody>
          <a:bodyPr>
            <a:normAutofit/>
          </a:bodyPr>
          <a:lstStyle/>
          <a:p>
            <a:pPr marL="858838" indent="0" algn="just"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This is Officer Drew (who arrested me in 1997). Is Officer Drew a Male or Female?</a:t>
            </a:r>
          </a:p>
          <a:p>
            <a:pPr marL="858838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858838" indent="0" algn="just"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Luckily, we have a small database with names and sex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DED6E-C7AD-8DC7-8196-5E39503D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3" y="2557981"/>
            <a:ext cx="3902528" cy="582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4ACA8-6F7D-7E7C-0286-1B5C46B09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0" y="6945086"/>
            <a:ext cx="3619500" cy="585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3A870-AEE5-EC4D-9320-EBBA187F6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31" y="6858000"/>
            <a:ext cx="7818383" cy="288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73AA0-1C05-0124-E9AE-FFEC25EB0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059" y="10045438"/>
            <a:ext cx="11359274" cy="3670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8D33BC-6003-97B3-A0D5-D458502AEF38}"/>
              </a:ext>
            </a:extLst>
          </p:cNvPr>
          <p:cNvSpPr/>
          <p:nvPr/>
        </p:nvSpPr>
        <p:spPr>
          <a:xfrm>
            <a:off x="13868400" y="10045438"/>
            <a:ext cx="3366933" cy="79401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D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046945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79714" y="2710381"/>
            <a:ext cx="23023286" cy="10506302"/>
          </a:xfrm>
        </p:spPr>
        <p:txBody>
          <a:bodyPr>
            <a:normAutofit/>
          </a:bodyPr>
          <a:lstStyle/>
          <a:p>
            <a:pPr marL="858838" indent="0" algn="just"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So far we have only considered Bayes Classification when we have one. But we may have many features.</a:t>
            </a:r>
          </a:p>
          <a:p>
            <a:pPr marL="858838" indent="0" algn="just"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How do we use all the features?</a:t>
            </a:r>
          </a:p>
          <a:p>
            <a:pPr marL="858838" indent="0" algn="just">
              <a:buNone/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858838" indent="0" algn="just"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To simplify the task, naïve Bayesian classifiers assume attributes have independent distributions, and thereby estimate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B77B7E-699E-9004-BEF2-2CD7308B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8939214"/>
            <a:ext cx="14796334" cy="90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3660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+mj-lt"/>
              </a:rPr>
              <a:t>Bayes Classifier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79714" y="2710381"/>
            <a:ext cx="23023286" cy="10506302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Advantages Naïve Bayes: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Fast to train (single scan). Fast to classify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Not sensitive to irrelevant features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Handles real and discrete data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Handles streaming data well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Disadvantages Naïve Bayes:</a:t>
            </a:r>
          </a:p>
          <a:p>
            <a:pPr marL="2054226" lvl="1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Assumes independence of feature</a:t>
            </a:r>
          </a:p>
        </p:txBody>
      </p:sp>
    </p:spTree>
    <p:extLst>
      <p:ext uri="{BB962C8B-B14F-4D97-AF65-F5344CB8AC3E}">
        <p14:creationId xmlns:p14="http://schemas.microsoft.com/office/powerpoint/2010/main" val="1519020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tasked with analyzing the Titanic dataset. The ultimate goal of your analysis is to build a model that can predict which passengers survived the Titanic disaster 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https://www.kaggle.com/competitions/titanic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). Your objective is to build a logistic regression model to predict the binary outcome of survival for the Titanic passengers.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Split the dataset into a training set and a testing set to evaluate your model's performance (70:30).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Develop a Naïve Bayes model using your selected features.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Evaluate the performance of your </a:t>
            </a:r>
            <a:r>
              <a:rPr lang="en-US" sz="4000">
                <a:solidFill>
                  <a:schemeClr val="tx1"/>
                </a:solidFill>
                <a:latin typeface="+mj-lt"/>
              </a:rPr>
              <a:t>Naïve Bayes model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using metrics such as accuracy, precision, recall, and the ROC-AUC score.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Provide a detailed analysis of the confusion matrix to understand the true positives, false positives, true negatives, and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400" dirty="0">
                <a:latin typeface="+mj-lt"/>
              </a:rPr>
              <a:t>Bishop, C. M. (2016). Pattern Recognition and Machine Learning (Softcover reprint of the original 1st edition 2006 (corrected at 8th printing 2009)). Springer New York.</a:t>
            </a:r>
          </a:p>
          <a:p>
            <a:pPr marL="1430338" indent="-571500" algn="just"/>
            <a:r>
              <a:rPr lang="en-US" sz="4400" dirty="0" err="1">
                <a:latin typeface="+mj-lt"/>
              </a:rPr>
              <a:t>Dundar</a:t>
            </a:r>
            <a:r>
              <a:rPr lang="en-US" sz="4400" dirty="0">
                <a:latin typeface="+mj-lt"/>
              </a:rPr>
              <a:t>, M. (2013). Bayes Rule, Naïve Bayes, Bayesian Inference, Gaussian Partitions. CSCI 590: Machine Learning. https://cs.iupui.edu/~mdundar/CSCIMachineLearning/Lecture5.pdf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Keogh, E. (n.d.). Naïve Bayes Classifier. UCR Computational Entomology. Retrieved November 22, 2023, from https://www.cs.ucr.edu/~eamonn/CE/Bayesian%20Classification%20withInsect_examples.pdf</a:t>
            </a:r>
          </a:p>
          <a:p>
            <a:pPr marL="1430338" indent="-571500" algn="just"/>
            <a:r>
              <a:rPr lang="en-US" sz="4400" dirty="0">
                <a:latin typeface="+mj-lt"/>
              </a:rPr>
              <a:t>Ray, S. (2023). Naive Bayes Classifier Explained: Applications and Practice Problems of Naive Bayes Classifier. Analytics Vidhya. </a:t>
            </a:r>
            <a:r>
              <a:rPr lang="en-US" sz="4400">
                <a:latin typeface="+mj-lt"/>
              </a:rPr>
              <a:t>https://www.analyticsvidhya.com/blog/2017/09/naive-bayes-explained/</a:t>
            </a:r>
          </a:p>
          <a:p>
            <a:pPr marL="1430338" indent="-571500" algn="just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Introduction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Bayes Classifier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Naïve Bayes is a classification technique based on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Bayes’ Theorem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with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an independence assumption among predictors</a:t>
            </a:r>
          </a:p>
          <a:p>
            <a:pPr marL="1430338" indent="-571500" algn="just"/>
            <a:endParaRPr lang="en-US" sz="4000" b="1" dirty="0">
              <a:solidFill>
                <a:srgbClr val="00B0F0"/>
              </a:solidFill>
              <a:latin typeface="+mj-lt"/>
            </a:endParaRPr>
          </a:p>
          <a:p>
            <a:pPr marL="1430338" indent="-571500" algn="just"/>
            <a:r>
              <a:rPr lang="en-US" sz="4000" dirty="0">
                <a:solidFill>
                  <a:srgbClr val="5E5E5E"/>
                </a:solidFill>
                <a:latin typeface="+mj-lt"/>
              </a:rPr>
              <a:t>a Naive Bayes classifier assumes that the presence of a particular feature in a class is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unrelated</a:t>
            </a:r>
            <a:r>
              <a:rPr lang="en-US" sz="4000" dirty="0">
                <a:solidFill>
                  <a:srgbClr val="5E5E5E"/>
                </a:solidFill>
                <a:latin typeface="+mj-lt"/>
              </a:rPr>
              <a:t> to the presence of any other feature.</a:t>
            </a:r>
          </a:p>
          <a:p>
            <a:pPr marL="1430338" indent="-571500" algn="just"/>
            <a:endParaRPr lang="en-US" sz="4000" dirty="0">
              <a:solidFill>
                <a:srgbClr val="5E5E5E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rgbClr val="5E5E5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552CB5-BE7C-FE0B-4AF0-6932B26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3" y="2552985"/>
            <a:ext cx="14412193" cy="11010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64D46-D4D0-C997-DCC0-4EFB08C13E82}"/>
              </a:ext>
            </a:extLst>
          </p:cNvPr>
          <p:cNvSpPr txBox="1"/>
          <p:nvPr/>
        </p:nvSpPr>
        <p:spPr>
          <a:xfrm>
            <a:off x="15782395" y="6611600"/>
            <a:ext cx="6838950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400" dirty="0"/>
              <a:t>Assume we have more Data from the images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41960902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64D46-D4D0-C997-DCC0-4EFB08C13E82}"/>
              </a:ext>
            </a:extLst>
          </p:cNvPr>
          <p:cNvSpPr txBox="1"/>
          <p:nvPr/>
        </p:nvSpPr>
        <p:spPr>
          <a:xfrm>
            <a:off x="1037694" y="2819281"/>
            <a:ext cx="21860405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dirty="0"/>
              <a:t>With a lot of data, we can build a histogram. Let us just build one for “Antenna Length” for now</a:t>
            </a:r>
            <a:endParaRPr lang="en-ID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23D3D-0A65-9898-4D7A-603EAF6D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388941"/>
            <a:ext cx="10706100" cy="89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625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64D46-D4D0-C997-DCC0-4EFB08C13E82}"/>
              </a:ext>
            </a:extLst>
          </p:cNvPr>
          <p:cNvSpPr txBox="1"/>
          <p:nvPr/>
        </p:nvSpPr>
        <p:spPr>
          <a:xfrm>
            <a:off x="1037694" y="2819281"/>
            <a:ext cx="2186040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/>
              <a:t>We can leave the histograms as they are, or we can summarize them with two normal distributions.</a:t>
            </a:r>
            <a:endParaRPr lang="en-ID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E12BB-BEC2-2BBD-7853-98A0995B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17" y="4769807"/>
            <a:ext cx="15509568" cy="72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73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64D46-D4D0-C997-DCC0-4EFB08C13E82}"/>
              </a:ext>
            </a:extLst>
          </p:cNvPr>
          <p:cNvSpPr txBox="1"/>
          <p:nvPr/>
        </p:nvSpPr>
        <p:spPr>
          <a:xfrm>
            <a:off x="1037694" y="2819281"/>
            <a:ext cx="2186040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Let us use two normal distributions for ease of visualization</a:t>
            </a:r>
            <a:endParaRPr lang="en-ID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EAD7A-8FE6-A98B-580E-2AC896AD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913" y="4616646"/>
            <a:ext cx="16039966" cy="71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67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3831</TotalTime>
  <Words>884</Words>
  <Application>Microsoft Office PowerPoint</Application>
  <PresentationFormat>Custom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Cambria Math</vt:lpstr>
      <vt:lpstr>OCRB</vt:lpstr>
      <vt:lpstr>Open Sans Semibold</vt:lpstr>
      <vt:lpstr>Open Sans Light</vt:lpstr>
      <vt:lpstr>Open Sans ExtraBold</vt:lpstr>
      <vt:lpstr>Helvetica Neue Medium</vt:lpstr>
      <vt:lpstr>Open Sans</vt:lpstr>
      <vt:lpstr>21_BasicWhite</vt:lpstr>
      <vt:lpstr>Naïve Bayes</vt:lpstr>
      <vt:lpstr>Learning Outcome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Bayes Classifier</vt:lpstr>
      <vt:lpstr>Bayes Classifier</vt:lpstr>
      <vt:lpstr>Bayes Classifier</vt:lpstr>
      <vt:lpstr>Bayes Classifier</vt:lpstr>
      <vt:lpstr>Bayes Classifier</vt:lpstr>
      <vt:lpstr>Bayes Classifier</vt:lpstr>
      <vt:lpstr>Bayes Classifier</vt:lpstr>
      <vt:lpstr>Exercise</vt:lpstr>
      <vt:lpstr>Exercise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140</cp:revision>
  <dcterms:created xsi:type="dcterms:W3CDTF">2023-10-15T02:42:15Z</dcterms:created>
  <dcterms:modified xsi:type="dcterms:W3CDTF">2023-12-15T07:48:23Z</dcterms:modified>
</cp:coreProperties>
</file>